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70" r:id="rId4"/>
    <p:sldId id="259" r:id="rId5"/>
    <p:sldId id="272" r:id="rId6"/>
    <p:sldId id="260" r:id="rId7"/>
    <p:sldId id="269" r:id="rId8"/>
    <p:sldId id="261" r:id="rId9"/>
    <p:sldId id="267" r:id="rId10"/>
    <p:sldId id="262" r:id="rId11"/>
    <p:sldId id="265" r:id="rId12"/>
    <p:sldId id="266" r:id="rId13"/>
    <p:sldId id="264" r:id="rId14"/>
    <p:sldId id="268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85D3-ED76-4AAC-8A72-D7657E81A489}" type="datetimeFigureOut">
              <a:rPr lang="hu-HU" smtClean="0"/>
              <a:t>2016. 06. 24.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4D27-EC88-4E83-B372-EB480E9FD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455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85D3-ED76-4AAC-8A72-D7657E81A489}" type="datetimeFigureOut">
              <a:rPr lang="hu-HU" smtClean="0"/>
              <a:t>2016. 06. 24.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4D27-EC88-4E83-B372-EB480E9FD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23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85D3-ED76-4AAC-8A72-D7657E81A489}" type="datetimeFigureOut">
              <a:rPr lang="hu-HU" smtClean="0"/>
              <a:t>2016. 06. 24.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4D27-EC88-4E83-B372-EB480E9FD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452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85D3-ED76-4AAC-8A72-D7657E81A489}" type="datetimeFigureOut">
              <a:rPr lang="hu-HU" smtClean="0"/>
              <a:t>2016. 06. 24.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4D27-EC88-4E83-B372-EB480E9FD5CA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52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85D3-ED76-4AAC-8A72-D7657E81A489}" type="datetimeFigureOut">
              <a:rPr lang="hu-HU" smtClean="0"/>
              <a:t>2016. 06. 24.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4D27-EC88-4E83-B372-EB480E9FD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4138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85D3-ED76-4AAC-8A72-D7657E81A489}" type="datetimeFigureOut">
              <a:rPr lang="hu-HU" smtClean="0"/>
              <a:t>2016. 06. 24.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4D27-EC88-4E83-B372-EB480E9FD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1964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85D3-ED76-4AAC-8A72-D7657E81A489}" type="datetimeFigureOut">
              <a:rPr lang="hu-HU" smtClean="0"/>
              <a:t>2016. 06. 24.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4D27-EC88-4E83-B372-EB480E9FD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1406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85D3-ED76-4AAC-8A72-D7657E81A489}" type="datetimeFigureOut">
              <a:rPr lang="hu-HU" smtClean="0"/>
              <a:t>2016. 06. 24.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4D27-EC88-4E83-B372-EB480E9FD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4263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85D3-ED76-4AAC-8A72-D7657E81A489}" type="datetimeFigureOut">
              <a:rPr lang="hu-HU" smtClean="0"/>
              <a:t>2016. 06. 24.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4D27-EC88-4E83-B372-EB480E9FD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56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85D3-ED76-4AAC-8A72-D7657E81A489}" type="datetimeFigureOut">
              <a:rPr lang="hu-HU" smtClean="0"/>
              <a:t>2016. 06. 24.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4D27-EC88-4E83-B372-EB480E9FD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660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85D3-ED76-4AAC-8A72-D7657E81A489}" type="datetimeFigureOut">
              <a:rPr lang="hu-HU" smtClean="0"/>
              <a:t>2016. 06. 24.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4D27-EC88-4E83-B372-EB480E9FD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511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85D3-ED76-4AAC-8A72-D7657E81A489}" type="datetimeFigureOut">
              <a:rPr lang="hu-HU" smtClean="0"/>
              <a:t>2016. 06. 24.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4D27-EC88-4E83-B372-EB480E9FD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819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85D3-ED76-4AAC-8A72-D7657E81A489}" type="datetimeFigureOut">
              <a:rPr lang="hu-HU" smtClean="0"/>
              <a:t>2016. 06. 24.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4D27-EC88-4E83-B372-EB480E9FD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87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85D3-ED76-4AAC-8A72-D7657E81A489}" type="datetimeFigureOut">
              <a:rPr lang="hu-HU" smtClean="0"/>
              <a:t>2016. 06. 24.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4D27-EC88-4E83-B372-EB480E9FD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542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85D3-ED76-4AAC-8A72-D7657E81A489}" type="datetimeFigureOut">
              <a:rPr lang="hu-HU" smtClean="0"/>
              <a:t>2016. 06. 24.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4D27-EC88-4E83-B372-EB480E9FD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433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85D3-ED76-4AAC-8A72-D7657E81A489}" type="datetimeFigureOut">
              <a:rPr lang="hu-HU" smtClean="0"/>
              <a:t>2016. 06. 24.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4D27-EC88-4E83-B372-EB480E9FD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607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85D3-ED76-4AAC-8A72-D7657E81A489}" type="datetimeFigureOut">
              <a:rPr lang="hu-HU" smtClean="0"/>
              <a:t>2016. 06. 24.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4D27-EC88-4E83-B372-EB480E9FD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13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18285D3-ED76-4AAC-8A72-D7657E81A489}" type="datetimeFigureOut">
              <a:rPr lang="hu-HU" smtClean="0"/>
              <a:t>2016. 06. 24.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C494D27-EC88-4E83-B372-EB480E9FD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9499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Tinkercad.com" TargetMode="External"/><Relationship Id="rId7" Type="http://schemas.openxmlformats.org/officeDocument/2006/relationships/image" Target="../media/image23.png"/><Relationship Id="rId2" Type="http://schemas.openxmlformats.org/officeDocument/2006/relationships/hyperlink" Target="Thingiverse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freedee.hu/" TargetMode="External"/><Relationship Id="rId4" Type="http://schemas.openxmlformats.org/officeDocument/2006/relationships/hyperlink" Target="https://leopoly.com/" TargetMode="Externa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10703" y="417229"/>
            <a:ext cx="6241011" cy="1354881"/>
          </a:xfrm>
        </p:spPr>
        <p:txBody>
          <a:bodyPr>
            <a:normAutofit/>
          </a:bodyPr>
          <a:lstStyle/>
          <a:p>
            <a:r>
              <a:rPr lang="hu-HU" sz="8000" b="1" dirty="0" smtClean="0"/>
              <a:t>3D </a:t>
            </a:r>
            <a:r>
              <a:rPr lang="hu-HU" sz="8000" b="1" dirty="0" smtClean="0"/>
              <a:t>nyomtatás bemutató</a:t>
            </a:r>
            <a:endParaRPr lang="hu-HU" sz="80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15295" y="5764108"/>
            <a:ext cx="3679970" cy="578504"/>
          </a:xfrm>
        </p:spPr>
        <p:txBody>
          <a:bodyPr>
            <a:normAutofit fontScale="70000" lnSpcReduction="20000"/>
          </a:bodyPr>
          <a:lstStyle/>
          <a:p>
            <a:r>
              <a:rPr lang="hu-HU" b="1" dirty="0" smtClean="0"/>
              <a:t>Készítette: Kolozs Levente</a:t>
            </a:r>
            <a:endParaRPr lang="hu-HU" b="1" dirty="0"/>
          </a:p>
        </p:txBody>
      </p:sp>
      <p:pic>
        <p:nvPicPr>
          <p:cNvPr id="1026" name="Picture 2" descr="http://m.blog.hu/fr/freedee/image/craftbotplus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78" y="2725374"/>
            <a:ext cx="4374860" cy="291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cím 2"/>
          <p:cNvSpPr txBox="1">
            <a:spLocks/>
          </p:cNvSpPr>
          <p:nvPr/>
        </p:nvSpPr>
        <p:spPr>
          <a:xfrm>
            <a:off x="3005760" y="1772110"/>
            <a:ext cx="5951095" cy="578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smtClean="0"/>
              <a:t>Üdvözlök mindenkit szeretettel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4038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3390" y="139776"/>
            <a:ext cx="11452370" cy="1507067"/>
          </a:xfrm>
        </p:spPr>
        <p:txBody>
          <a:bodyPr/>
          <a:lstStyle/>
          <a:p>
            <a:r>
              <a:rPr lang="hu-HU" dirty="0" smtClean="0"/>
              <a:t>A 3D nyomtatás menete - szeletelés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3390" y="1305098"/>
            <a:ext cx="11452370" cy="26351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>
                <a:sym typeface="Wingdings" panose="05000000000000000000" pitchFamily="2" charset="2"/>
              </a:rPr>
              <a:t>II. Szeletelés (</a:t>
            </a:r>
            <a:r>
              <a:rPr lang="hu-HU" dirty="0" err="1" smtClean="0">
                <a:sym typeface="Wingdings" panose="05000000000000000000" pitchFamily="2" charset="2"/>
              </a:rPr>
              <a:t>slicing</a:t>
            </a:r>
            <a:r>
              <a:rPr lang="hu-HU" dirty="0" smtClean="0">
                <a:sym typeface="Wingdings" panose="05000000000000000000" pitchFamily="2" charset="2"/>
              </a:rPr>
              <a:t>)</a:t>
            </a:r>
          </a:p>
          <a:p>
            <a:r>
              <a:rPr lang="hu-HU" dirty="0"/>
              <a:t>Meg tudjuk adni többek között a kívánt felbontást, kitöltést és falvastagságot, támasz és </a:t>
            </a:r>
            <a:r>
              <a:rPr lang="hu-HU" dirty="0" err="1"/>
              <a:t>raft</a:t>
            </a:r>
            <a:r>
              <a:rPr lang="hu-HU" dirty="0"/>
              <a:t> kezelést</a:t>
            </a:r>
          </a:p>
          <a:p>
            <a:r>
              <a:rPr lang="hu-HU" dirty="0"/>
              <a:t>Előnézetre is alkalmunk nyílik, ami előre megállapít olyan fontos információkat, mint a várható anyagfelhasználás és nyomtatási idő.</a:t>
            </a:r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A 3D modell vízszintes keresztmetszetekre történő felszeletelése a felbontásnak megfelelő rétegvastagságban</a:t>
            </a:r>
          </a:p>
          <a:p>
            <a:pPr lvl="1"/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Picture 4" descr="http://makersguildfc.com/wp-content/uploads/2013/12/ResolutionCompar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38" y="3718515"/>
            <a:ext cx="7439891" cy="313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3390" y="139776"/>
            <a:ext cx="11452370" cy="1507067"/>
          </a:xfrm>
        </p:spPr>
        <p:txBody>
          <a:bodyPr/>
          <a:lstStyle/>
          <a:p>
            <a:r>
              <a:rPr lang="hu-HU" dirty="0" smtClean="0"/>
              <a:t>A 3D nyomtatás menete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3390" y="1305097"/>
            <a:ext cx="11452370" cy="4630190"/>
          </a:xfrm>
        </p:spPr>
        <p:txBody>
          <a:bodyPr>
            <a:normAutofit/>
          </a:bodyPr>
          <a:lstStyle/>
          <a:p>
            <a:r>
              <a:rPr lang="hu-HU" dirty="0" err="1" smtClean="0">
                <a:sym typeface="Wingdings" panose="05000000000000000000" pitchFamily="2" charset="2"/>
              </a:rPr>
              <a:t>Raft</a:t>
            </a:r>
            <a:r>
              <a:rPr lang="hu-HU" dirty="0" smtClean="0">
                <a:sym typeface="Wingdings" panose="05000000000000000000" pitchFamily="2" charset="2"/>
              </a:rPr>
              <a:t> (tutaj)</a:t>
            </a:r>
          </a:p>
          <a:p>
            <a:pPr lvl="1"/>
            <a:r>
              <a:rPr lang="hu-HU" dirty="0" smtClean="0"/>
              <a:t>Hozzáadott</a:t>
            </a:r>
            <a:r>
              <a:rPr lang="hu-HU" dirty="0"/>
              <a:t>, stabilizáló réteg, amelyet a szoftver a nyomtatás aljához ad hozzá. </a:t>
            </a:r>
            <a:r>
              <a:rPr lang="hu-HU" dirty="0" smtClean="0"/>
              <a:t>Segíti </a:t>
            </a:r>
            <a:r>
              <a:rPr lang="hu-HU" dirty="0"/>
              <a:t>a letapadást, csökkenti a vetemedést és növeli a tárgy minőségét</a:t>
            </a:r>
            <a:r>
              <a:rPr lang="hu-HU" dirty="0" smtClean="0"/>
              <a:t>.</a:t>
            </a:r>
            <a:endParaRPr lang="hu-HU" dirty="0" smtClean="0">
              <a:sym typeface="Wingdings" panose="05000000000000000000" pitchFamily="2" charset="2"/>
            </a:endParaRP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78" y="2812164"/>
            <a:ext cx="4776442" cy="3707089"/>
          </a:xfrm>
          <a:prstGeom prst="rect">
            <a:avLst/>
          </a:prstGeom>
        </p:spPr>
      </p:pic>
      <p:pic>
        <p:nvPicPr>
          <p:cNvPr id="6146" name="Picture 2" descr="http://makerbot.moonrock.com/wp-content/uploads/2010/04/IMG_5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08" y="2812164"/>
            <a:ext cx="4944749" cy="370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3390" y="139776"/>
            <a:ext cx="11452370" cy="1507067"/>
          </a:xfrm>
        </p:spPr>
        <p:txBody>
          <a:bodyPr/>
          <a:lstStyle/>
          <a:p>
            <a:r>
              <a:rPr lang="hu-HU" dirty="0" smtClean="0"/>
              <a:t>A 3D nyomtatás menete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3390" y="1305096"/>
            <a:ext cx="4702435" cy="5446545"/>
          </a:xfrm>
        </p:spPr>
        <p:txBody>
          <a:bodyPr>
            <a:normAutofit lnSpcReduction="10000"/>
          </a:bodyPr>
          <a:lstStyle/>
          <a:p>
            <a:r>
              <a:rPr lang="hu-HU" dirty="0" err="1" smtClean="0">
                <a:sym typeface="Wingdings" panose="05000000000000000000" pitchFamily="2" charset="2"/>
              </a:rPr>
              <a:t>Support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>
                <a:sym typeface="Wingdings" panose="05000000000000000000" pitchFamily="2" charset="2"/>
              </a:rPr>
              <a:t>(támasz)</a:t>
            </a:r>
          </a:p>
          <a:p>
            <a:pPr lvl="1"/>
            <a:r>
              <a:rPr lang="hu-HU" dirty="0"/>
              <a:t>Áthidalások, kinyúló részek alá nyomtatott vékony, laza szerkezetű támasz</a:t>
            </a:r>
          </a:p>
          <a:p>
            <a:pPr lvl="1"/>
            <a:r>
              <a:rPr lang="hu-HU" dirty="0"/>
              <a:t>A támasztékok segítségével komplexebb tárgyakat hozhatunk </a:t>
            </a:r>
            <a:r>
              <a:rPr lang="hu-HU" dirty="0" smtClean="0"/>
              <a:t>létre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támaszték nyomtatása idő- és anyagigényes, 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/>
              <a:t>támaszanyag </a:t>
            </a:r>
            <a:r>
              <a:rPr lang="hu-HU" dirty="0" smtClean="0"/>
              <a:t>tapadása </a:t>
            </a:r>
            <a:r>
              <a:rPr lang="hu-HU" dirty="0"/>
              <a:t>enyhén rongálja a </a:t>
            </a:r>
            <a:r>
              <a:rPr lang="hu-HU" dirty="0" smtClean="0"/>
              <a:t>felületet</a:t>
            </a:r>
          </a:p>
          <a:p>
            <a:pPr lvl="1"/>
            <a:r>
              <a:rPr lang="hu-HU" dirty="0" smtClean="0"/>
              <a:t>Nagymértékben </a:t>
            </a:r>
            <a:r>
              <a:rPr lang="hu-HU" dirty="0"/>
              <a:t>lehet csökkenteni a nyomtatás árát az íves felületek illetve a kb. 45 fokos kiszögelléseket használó formákkal.</a:t>
            </a:r>
            <a:endParaRPr lang="hu-HU" dirty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153" y="4358742"/>
            <a:ext cx="4832951" cy="2392900"/>
          </a:xfrm>
          <a:prstGeom prst="rect">
            <a:avLst/>
          </a:prstGeom>
        </p:spPr>
      </p:pic>
      <p:pic>
        <p:nvPicPr>
          <p:cNvPr id="8196" name="Picture 4" descr="https://thedirtydutchman.files.wordpress.com/2014/02/p11602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255" y="1305097"/>
            <a:ext cx="4832951" cy="271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4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3390" y="139776"/>
            <a:ext cx="11452370" cy="1507067"/>
          </a:xfrm>
        </p:spPr>
        <p:txBody>
          <a:bodyPr/>
          <a:lstStyle/>
          <a:p>
            <a:r>
              <a:rPr lang="hu-HU" dirty="0" smtClean="0"/>
              <a:t>A 3D nyomtatás menete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3390" y="1305097"/>
            <a:ext cx="11452370" cy="46301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242" y="1740980"/>
            <a:ext cx="7713518" cy="3744969"/>
          </a:xfrm>
          <a:prstGeom prst="rect">
            <a:avLst/>
          </a:prstGeom>
        </p:spPr>
      </p:pic>
      <p:pic>
        <p:nvPicPr>
          <p:cNvPr id="6" name="Picture 2" descr="http://ih.constantcontact.com/fs184/1105140942756/img/200.jpg?a=11160009244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8" y="1754435"/>
            <a:ext cx="3731514" cy="373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3390" y="139776"/>
            <a:ext cx="11452370" cy="1507067"/>
          </a:xfrm>
        </p:spPr>
        <p:txBody>
          <a:bodyPr/>
          <a:lstStyle/>
          <a:p>
            <a:r>
              <a:rPr lang="hu-HU" dirty="0" smtClean="0"/>
              <a:t>A 3D nyomtatás menete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3390" y="1305097"/>
            <a:ext cx="11452370" cy="4630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ym typeface="Wingdings" panose="05000000000000000000" pitchFamily="2" charset="2"/>
              </a:rPr>
              <a:t>III. Nyomtatás </a:t>
            </a:r>
          </a:p>
          <a:p>
            <a:pPr lvl="1"/>
            <a:r>
              <a:rPr lang="hu-HU" sz="3000" dirty="0" smtClean="0">
                <a:sym typeface="Wingdings" panose="05000000000000000000" pitchFamily="2" charset="2"/>
              </a:rPr>
              <a:t>Tálca tisztaságának biztosítása</a:t>
            </a:r>
          </a:p>
          <a:p>
            <a:pPr lvl="1"/>
            <a:r>
              <a:rPr lang="hu-HU" sz="3000" dirty="0" smtClean="0">
                <a:sym typeface="Wingdings" panose="05000000000000000000" pitchFamily="2" charset="2"/>
              </a:rPr>
              <a:t>A nyomtatás szoftveres előkészítése, majd elindítása</a:t>
            </a:r>
          </a:p>
          <a:p>
            <a:pPr lvl="1"/>
            <a:r>
              <a:rPr lang="hu-HU" sz="3000" dirty="0" smtClean="0">
                <a:sym typeface="Wingdings" panose="05000000000000000000" pitchFamily="2" charset="2"/>
              </a:rPr>
              <a:t>A tálca felfűtése</a:t>
            </a:r>
          </a:p>
          <a:p>
            <a:pPr lvl="1"/>
            <a:r>
              <a:rPr lang="hu-HU" sz="3000" dirty="0" smtClean="0">
                <a:sym typeface="Wingdings" panose="05000000000000000000" pitchFamily="2" charset="2"/>
              </a:rPr>
              <a:t>A nyomtatófej felfűtése</a:t>
            </a:r>
          </a:p>
          <a:p>
            <a:pPr lvl="1"/>
            <a:r>
              <a:rPr lang="hu-HU" sz="3000" dirty="0" smtClean="0">
                <a:sym typeface="Wingdings" panose="05000000000000000000" pitchFamily="2" charset="2"/>
              </a:rPr>
              <a:t>Első réteg megrajzolása </a:t>
            </a:r>
            <a:endParaRPr lang="hu-HU" sz="3000" dirty="0" smtClean="0">
              <a:sym typeface="Wingdings" panose="05000000000000000000" pitchFamily="2" charset="2"/>
            </a:endParaRPr>
          </a:p>
          <a:p>
            <a:pPr lvl="2"/>
            <a:r>
              <a:rPr lang="hu-HU" sz="2600" dirty="0" smtClean="0">
                <a:sym typeface="Wingdings" panose="05000000000000000000" pitchFamily="2" charset="2"/>
              </a:rPr>
              <a:t>kontúr</a:t>
            </a:r>
            <a:r>
              <a:rPr lang="hu-HU" sz="2600" dirty="0" smtClean="0">
                <a:sym typeface="Wingdings" panose="05000000000000000000" pitchFamily="2" charset="2"/>
              </a:rPr>
              <a:t>, majd </a:t>
            </a:r>
            <a:r>
              <a:rPr lang="hu-HU" sz="2600" dirty="0" smtClean="0">
                <a:sym typeface="Wingdings" panose="05000000000000000000" pitchFamily="2" charset="2"/>
              </a:rPr>
              <a:t>kitöltés</a:t>
            </a:r>
            <a:endParaRPr lang="hu-HU" sz="2600" dirty="0" smtClean="0">
              <a:sym typeface="Wingdings" panose="05000000000000000000" pitchFamily="2" charset="2"/>
            </a:endParaRPr>
          </a:p>
          <a:p>
            <a:pPr lvl="1"/>
            <a:r>
              <a:rPr lang="hu-HU" sz="3000" dirty="0" smtClean="0">
                <a:sym typeface="Wingdings" panose="05000000000000000000" pitchFamily="2" charset="2"/>
              </a:rPr>
              <a:t>Rétegről rétegre történő építkezéssel</a:t>
            </a:r>
          </a:p>
          <a:p>
            <a:pPr lvl="1"/>
            <a:r>
              <a:rPr lang="hu-HU" sz="3000" dirty="0" smtClean="0">
                <a:sym typeface="Wingdings" panose="05000000000000000000" pitchFamily="2" charset="2"/>
              </a:rPr>
              <a:t>Színkezelési lehetőségek</a:t>
            </a:r>
          </a:p>
          <a:p>
            <a:pPr marL="457200" lvl="1" indent="0">
              <a:buNone/>
            </a:pPr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6" name="Picture 2" descr="http://www.iqviz.hu/images/Aloldalakkepei/folyamatszabi2%28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991" y="2984878"/>
            <a:ext cx="4893256" cy="326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3390" y="139776"/>
            <a:ext cx="11452370" cy="1507067"/>
          </a:xfrm>
        </p:spPr>
        <p:txBody>
          <a:bodyPr/>
          <a:lstStyle/>
          <a:p>
            <a:r>
              <a:rPr lang="hu-HU" dirty="0" smtClean="0"/>
              <a:t>Hasznos weboldalak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3390" y="1305097"/>
            <a:ext cx="11452370" cy="545315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ym typeface="Wingdings" panose="05000000000000000000" pitchFamily="2" charset="2"/>
                <a:hlinkClick r:id="rId2" action="ppaction://hlinkfile"/>
              </a:rPr>
              <a:t>Thingiverse.com</a:t>
            </a:r>
            <a:endParaRPr lang="hu-HU" dirty="0" smtClean="0">
              <a:sym typeface="Wingdings" panose="05000000000000000000" pitchFamily="2" charset="2"/>
            </a:endParaRPr>
          </a:p>
          <a:p>
            <a:endParaRPr lang="hu-HU" dirty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  <a:hlinkClick r:id="rId3" action="ppaction://hlinkfile"/>
              </a:rPr>
              <a:t>Tinkercad.com</a:t>
            </a:r>
            <a:endParaRPr lang="hu-HU" dirty="0" smtClean="0">
              <a:sym typeface="Wingdings" panose="05000000000000000000" pitchFamily="2" charset="2"/>
            </a:endParaRPr>
          </a:p>
          <a:p>
            <a:endParaRPr lang="hu-HU" dirty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  <a:hlinkClick r:id="rId4"/>
              </a:rPr>
              <a:t>Leopoly.com</a:t>
            </a:r>
            <a:endParaRPr lang="hu-HU" dirty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  <a:hlinkClick r:id="rId5"/>
              </a:rPr>
              <a:t>F</a:t>
            </a:r>
            <a:r>
              <a:rPr lang="hu-HU" dirty="0" smtClean="0">
                <a:sym typeface="Wingdings" panose="05000000000000000000" pitchFamily="2" charset="2"/>
                <a:hlinkClick r:id="rId5"/>
              </a:rPr>
              <a:t>reedee.hu</a:t>
            </a:r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7710" y="139776"/>
            <a:ext cx="4380808" cy="338113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6497" y="2149532"/>
            <a:ext cx="4716317" cy="294132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7709" y="3715789"/>
            <a:ext cx="4544291" cy="314221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894" y="5853372"/>
            <a:ext cx="21717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Kérdések?</a:t>
            </a:r>
            <a:endParaRPr lang="hu-HU" dirty="0"/>
          </a:p>
        </p:txBody>
      </p:sp>
      <p:pic>
        <p:nvPicPr>
          <p:cNvPr id="3074" name="Picture 2" descr="http://www.yourwebgraphics.com/gallery/data/thumbnails/392/Man-With-Question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796" y="1849580"/>
            <a:ext cx="4058053" cy="405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8388928" y="5244851"/>
            <a:ext cx="33818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Kérdések?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74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3390" y="139776"/>
            <a:ext cx="11452370" cy="1507067"/>
          </a:xfrm>
        </p:spPr>
        <p:txBody>
          <a:bodyPr/>
          <a:lstStyle/>
          <a:p>
            <a:r>
              <a:rPr lang="hu-HU" dirty="0" smtClean="0"/>
              <a:t>A mai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3390" y="1305097"/>
            <a:ext cx="11452370" cy="463019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Rövid elméleti áttekintés a 3D nyomtatásról</a:t>
            </a:r>
          </a:p>
          <a:p>
            <a:pPr lvl="1"/>
            <a:r>
              <a:rPr lang="hu-HU" dirty="0" smtClean="0"/>
              <a:t>A 3D nyomtatás elve</a:t>
            </a:r>
          </a:p>
          <a:p>
            <a:pPr lvl="1"/>
            <a:r>
              <a:rPr lang="hu-HU" dirty="0" smtClean="0"/>
              <a:t>Alapanyagok</a:t>
            </a:r>
          </a:p>
          <a:p>
            <a:pPr lvl="1"/>
            <a:r>
              <a:rPr lang="hu-HU" dirty="0" smtClean="0"/>
              <a:t>A 3D modell és az .</a:t>
            </a:r>
            <a:r>
              <a:rPr lang="hu-HU" dirty="0" err="1" smtClean="0"/>
              <a:t>stl</a:t>
            </a:r>
            <a:r>
              <a:rPr lang="hu-HU" dirty="0" smtClean="0"/>
              <a:t> fájl</a:t>
            </a:r>
          </a:p>
          <a:p>
            <a:pPr lvl="1"/>
            <a:r>
              <a:rPr lang="hu-HU" dirty="0" smtClean="0"/>
              <a:t>Szeletelés</a:t>
            </a:r>
          </a:p>
          <a:p>
            <a:pPr lvl="1"/>
            <a:r>
              <a:rPr lang="hu-HU" dirty="0" err="1" smtClean="0"/>
              <a:t>Raft</a:t>
            </a:r>
            <a:endParaRPr lang="hu-HU" dirty="0" smtClean="0"/>
          </a:p>
          <a:p>
            <a:pPr lvl="1"/>
            <a:r>
              <a:rPr lang="hu-HU" dirty="0" err="1" smtClean="0"/>
              <a:t>Support</a:t>
            </a:r>
            <a:endParaRPr lang="hu-HU" dirty="0" smtClean="0"/>
          </a:p>
          <a:p>
            <a:pPr lvl="1"/>
            <a:r>
              <a:rPr lang="hu-HU" dirty="0" smtClean="0"/>
              <a:t>Hasznos weboldalak</a:t>
            </a:r>
          </a:p>
          <a:p>
            <a:r>
              <a:rPr lang="hu-HU" dirty="0" smtClean="0"/>
              <a:t>Nyomtatás élőben</a:t>
            </a:r>
          </a:p>
          <a:p>
            <a:pPr lvl="1"/>
            <a:r>
              <a:rPr lang="hu-HU" dirty="0" smtClean="0"/>
              <a:t>3D modell kiválasztása</a:t>
            </a:r>
          </a:p>
          <a:p>
            <a:pPr lvl="1"/>
            <a:r>
              <a:rPr lang="hu-HU" dirty="0" smtClean="0"/>
              <a:t>Szoftveres előkészítés</a:t>
            </a:r>
          </a:p>
          <a:p>
            <a:pPr lvl="1"/>
            <a:r>
              <a:rPr lang="hu-HU" dirty="0" smtClean="0"/>
              <a:t>Nyomtatás</a:t>
            </a:r>
          </a:p>
          <a:p>
            <a:pPr marL="457200" lvl="1" indent="0">
              <a:buNone/>
            </a:pPr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833" y="2159701"/>
            <a:ext cx="4820632" cy="217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3390" y="139776"/>
            <a:ext cx="11452370" cy="1507067"/>
          </a:xfrm>
        </p:spPr>
        <p:txBody>
          <a:bodyPr/>
          <a:lstStyle/>
          <a:p>
            <a:r>
              <a:rPr lang="hu-HU" dirty="0" smtClean="0"/>
              <a:t>A 3D nyomtatás alapjai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3390" y="1305097"/>
            <a:ext cx="11452370" cy="4630190"/>
          </a:xfrm>
        </p:spPr>
        <p:txBody>
          <a:bodyPr>
            <a:normAutofit/>
          </a:bodyPr>
          <a:lstStyle/>
          <a:p>
            <a:r>
              <a:rPr lang="hu-HU" dirty="0" smtClean="0"/>
              <a:t>A nyomtató </a:t>
            </a:r>
            <a:r>
              <a:rPr lang="hu-HU" dirty="0" err="1" smtClean="0"/>
              <a:t>Craftbot</a:t>
            </a:r>
            <a:r>
              <a:rPr lang="hu-HU" dirty="0" smtClean="0"/>
              <a:t>+ (Magyar fejlesztés) vs. </a:t>
            </a:r>
            <a:r>
              <a:rPr lang="hu-HU" dirty="0" err="1" smtClean="0"/>
              <a:t>Makerbot</a:t>
            </a:r>
            <a:r>
              <a:rPr lang="hu-HU" dirty="0" smtClean="0"/>
              <a:t> (USA)</a:t>
            </a:r>
          </a:p>
          <a:p>
            <a:endParaRPr lang="hu-HU" dirty="0"/>
          </a:p>
        </p:txBody>
      </p:sp>
      <p:pic>
        <p:nvPicPr>
          <p:cNvPr id="2050" name="Picture 2" descr="https://www.3darchitect.co.uk/media/catalog/product/cache/2/image/9df78eab33525d08d6e5fb8d27136e95/c/r/craftbot-3d-printer-red-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2500591"/>
            <a:ext cx="4190954" cy="41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obosavvy.com/store/media/catalog/product/cache/1/small_image/9df78eab33525d08d6e5fb8d27136e95/w/h/white_hero_r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47" y="2500591"/>
            <a:ext cx="4968505" cy="420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3390" y="139776"/>
            <a:ext cx="11452370" cy="1507067"/>
          </a:xfrm>
        </p:spPr>
        <p:txBody>
          <a:bodyPr/>
          <a:lstStyle/>
          <a:p>
            <a:r>
              <a:rPr lang="hu-HU" dirty="0" smtClean="0"/>
              <a:t>A 3D nyomtatás alapjai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3390" y="1305097"/>
            <a:ext cx="11452370" cy="4630190"/>
          </a:xfrm>
        </p:spPr>
        <p:txBody>
          <a:bodyPr>
            <a:normAutofit/>
          </a:bodyPr>
          <a:lstStyle/>
          <a:p>
            <a:r>
              <a:rPr lang="hu-HU" dirty="0"/>
              <a:t>Additív gyártástechnológia </a:t>
            </a:r>
            <a:r>
              <a:rPr lang="hu-HU" dirty="0">
                <a:sym typeface="Wingdings" panose="05000000000000000000" pitchFamily="2" charset="2"/>
              </a:rPr>
              <a:t> lefejtő </a:t>
            </a:r>
            <a:r>
              <a:rPr lang="hu-HU" dirty="0" smtClean="0">
                <a:sym typeface="Wingdings" panose="05000000000000000000" pitchFamily="2" charset="2"/>
              </a:rPr>
              <a:t>gyártástechnológia</a:t>
            </a:r>
          </a:p>
          <a:p>
            <a:r>
              <a:rPr lang="en-US" b="1" dirty="0"/>
              <a:t>Fused </a:t>
            </a:r>
            <a:r>
              <a:rPr lang="hu-HU" b="1" dirty="0" smtClean="0"/>
              <a:t>D</a:t>
            </a:r>
            <a:r>
              <a:rPr lang="en-US" b="1" dirty="0" err="1" smtClean="0"/>
              <a:t>eposition</a:t>
            </a:r>
            <a:r>
              <a:rPr lang="en-US" b="1" dirty="0" smtClean="0"/>
              <a:t> </a:t>
            </a:r>
            <a:r>
              <a:rPr lang="hu-HU" b="1" dirty="0" smtClean="0"/>
              <a:t>M</a:t>
            </a:r>
            <a:r>
              <a:rPr lang="en-US" b="1" dirty="0" err="1" smtClean="0"/>
              <a:t>odeling</a:t>
            </a:r>
            <a:r>
              <a:rPr lang="hu-HU" b="1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(FDM-olvasztott műanyagszál lerakás)</a:t>
            </a:r>
            <a:endParaRPr lang="hu-HU" dirty="0">
              <a:sym typeface="Wingdings" panose="05000000000000000000" pitchFamily="2" charset="2"/>
            </a:endParaRPr>
          </a:p>
          <a:p>
            <a:r>
              <a:rPr lang="hu-HU" dirty="0"/>
              <a:t>Rétegről rétegre történő építkezés (0,1mm; 0,2mm; 0,3mm)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15" y="2812163"/>
            <a:ext cx="4359420" cy="399044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860" y="2812162"/>
            <a:ext cx="5263420" cy="39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3390" y="124691"/>
            <a:ext cx="11452370" cy="1180406"/>
          </a:xfrm>
        </p:spPr>
        <p:txBody>
          <a:bodyPr>
            <a:normAutofit/>
          </a:bodyPr>
          <a:lstStyle/>
          <a:p>
            <a:r>
              <a:rPr lang="hu-HU" dirty="0" smtClean="0">
                <a:sym typeface="Wingdings" panose="05000000000000000000" pitchFamily="2" charset="2"/>
              </a:rPr>
              <a:t>FDM - olvasztott </a:t>
            </a:r>
            <a:r>
              <a:rPr lang="hu-HU" dirty="0">
                <a:sym typeface="Wingdings" panose="05000000000000000000" pitchFamily="2" charset="2"/>
              </a:rPr>
              <a:t>műanyagszál lerakás)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3390" y="1305097"/>
            <a:ext cx="11452370" cy="4630190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52" y="1305097"/>
            <a:ext cx="8383646" cy="54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3390" y="139776"/>
            <a:ext cx="11452370" cy="1507067"/>
          </a:xfrm>
        </p:spPr>
        <p:txBody>
          <a:bodyPr/>
          <a:lstStyle/>
          <a:p>
            <a:r>
              <a:rPr lang="hu-HU" dirty="0" smtClean="0"/>
              <a:t>A 3D nyomtatás alapjai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3390" y="1305097"/>
            <a:ext cx="11452370" cy="463019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Maximálisan nyomtatható méret: 250x200x200 mm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Mozgási irányok: X , Y, Z tengelyek mentén, nagy pontosságú léptető motorok segítségével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Pontosság: 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X, Y tengelyek mentén 4 mikron (0,004 mm)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Z tengely mentén 2 mikron (0,002 mm)</a:t>
            </a:r>
          </a:p>
          <a:p>
            <a:r>
              <a:rPr lang="hu-HU" dirty="0" err="1" smtClean="0">
                <a:sym typeface="Wingdings" panose="05000000000000000000" pitchFamily="2" charset="2"/>
              </a:rPr>
              <a:t>Extruder</a:t>
            </a:r>
            <a:r>
              <a:rPr lang="hu-HU" dirty="0" smtClean="0">
                <a:sym typeface="Wingdings" panose="05000000000000000000" pitchFamily="2" charset="2"/>
              </a:rPr>
              <a:t> fejátmérő: 0,4 mm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Nyomtatási sebesség: 50-200 mm/s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Nyomtatófej hőmérséklete: 205-260 ⁰C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Tálca hőmérséklete: 50-110 </a:t>
            </a:r>
            <a:r>
              <a:rPr lang="hu-HU" dirty="0">
                <a:sym typeface="Wingdings" panose="05000000000000000000" pitchFamily="2" charset="2"/>
              </a:rPr>
              <a:t>⁰</a:t>
            </a:r>
            <a:r>
              <a:rPr lang="hu-HU" dirty="0" smtClean="0">
                <a:sym typeface="Wingdings" panose="05000000000000000000" pitchFamily="2" charset="2"/>
              </a:rPr>
              <a:t>C</a:t>
            </a: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6" name="Picture 2" descr="http://www.digitalmeetsculture.net/wp-content/uploads/2015/04/3D-printi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12" y="2396893"/>
            <a:ext cx="4940126" cy="36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5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3D nyomtatás alapanyagai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931024" y="1410221"/>
            <a:ext cx="1852931" cy="393642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b="1" dirty="0" smtClean="0"/>
              <a:t>PLA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105848" y="1812695"/>
            <a:ext cx="5025216" cy="4953866"/>
          </a:xfrm>
        </p:spPr>
        <p:txBody>
          <a:bodyPr>
            <a:normAutofit fontScale="62500" lnSpcReduction="20000"/>
          </a:bodyPr>
          <a:lstStyle/>
          <a:p>
            <a:r>
              <a:rPr lang="hu-HU" dirty="0" err="1" smtClean="0">
                <a:sym typeface="Wingdings" panose="05000000000000000000" pitchFamily="2" charset="2"/>
              </a:rPr>
              <a:t>Extrudálási</a:t>
            </a:r>
            <a:r>
              <a:rPr lang="hu-HU" dirty="0" smtClean="0">
                <a:sym typeface="Wingdings" panose="05000000000000000000" pitchFamily="2" charset="2"/>
              </a:rPr>
              <a:t> hőmérséklet: 180-215 ⁰C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Tálca: kb. 60 </a:t>
            </a:r>
            <a:r>
              <a:rPr lang="hu-HU" dirty="0">
                <a:sym typeface="Wingdings" panose="05000000000000000000" pitchFamily="2" charset="2"/>
              </a:rPr>
              <a:t>⁰C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Sebesség: 40-50 mm/s</a:t>
            </a:r>
          </a:p>
          <a:p>
            <a:r>
              <a:rPr lang="hu-HU" dirty="0" smtClean="0"/>
              <a:t>Hirtelen </a:t>
            </a:r>
            <a:r>
              <a:rPr lang="hu-HU" dirty="0"/>
              <a:t>szilárdul </a:t>
            </a:r>
            <a:r>
              <a:rPr lang="hu-HU" dirty="0" smtClean="0"/>
              <a:t>meg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</a:t>
            </a:r>
            <a:r>
              <a:rPr lang="hu-HU" dirty="0"/>
              <a:t>többféle geometria </a:t>
            </a:r>
            <a:r>
              <a:rPr lang="hu-HU" dirty="0" smtClean="0"/>
              <a:t>készíthető vele</a:t>
            </a:r>
          </a:p>
          <a:p>
            <a:r>
              <a:rPr lang="hu-HU" dirty="0" smtClean="0"/>
              <a:t>Minimális vetemedés</a:t>
            </a:r>
          </a:p>
          <a:p>
            <a:r>
              <a:rPr lang="hu-HU" dirty="0" smtClean="0"/>
              <a:t>Merev, rideg </a:t>
            </a:r>
            <a:r>
              <a:rPr lang="hu-HU" dirty="0" smtClean="0">
                <a:sym typeface="Wingdings" panose="05000000000000000000" pitchFamily="2" charset="2"/>
              </a:rPr>
              <a:t> könnyebben törik</a:t>
            </a:r>
          </a:p>
          <a:p>
            <a:r>
              <a:rPr lang="hu-HU" dirty="0"/>
              <a:t>Jól megmunkálható, faragható, ragasztható, festhető </a:t>
            </a:r>
            <a:r>
              <a:rPr lang="hu-HU" dirty="0" err="1" smtClean="0"/>
              <a:t>bioműanyag</a:t>
            </a:r>
            <a:endParaRPr lang="hu-HU" dirty="0" smtClean="0"/>
          </a:p>
          <a:p>
            <a:r>
              <a:rPr lang="hu-HU" dirty="0"/>
              <a:t>A</a:t>
            </a:r>
            <a:r>
              <a:rPr lang="hu-HU" dirty="0" smtClean="0"/>
              <a:t>lacsony </a:t>
            </a:r>
            <a:r>
              <a:rPr lang="hu-HU" dirty="0"/>
              <a:t>hőmérsékleten </a:t>
            </a:r>
            <a:r>
              <a:rPr lang="hu-HU" dirty="0" err="1"/>
              <a:t>extrudálható</a:t>
            </a:r>
            <a:endParaRPr lang="hu-HU" dirty="0"/>
          </a:p>
          <a:p>
            <a:r>
              <a:rPr lang="hu-HU" dirty="0" smtClean="0"/>
              <a:t>Megújuló </a:t>
            </a:r>
            <a:r>
              <a:rPr lang="hu-HU" dirty="0"/>
              <a:t>alapanyagokból (pl. kukoricakeményítőből) </a:t>
            </a:r>
            <a:r>
              <a:rPr lang="hu-HU" dirty="0" smtClean="0"/>
              <a:t>gyártják</a:t>
            </a:r>
          </a:p>
          <a:p>
            <a:r>
              <a:rPr lang="hu-HU" dirty="0" smtClean="0"/>
              <a:t>Nagyon </a:t>
            </a:r>
            <a:r>
              <a:rPr lang="hu-HU" dirty="0"/>
              <a:t>biztonságos anyag</a:t>
            </a:r>
          </a:p>
          <a:p>
            <a:r>
              <a:rPr lang="hu-HU" dirty="0" smtClean="0"/>
              <a:t>Környezetbarát</a:t>
            </a:r>
            <a:r>
              <a:rPr lang="hu-HU" dirty="0"/>
              <a:t>, </a:t>
            </a:r>
            <a:r>
              <a:rPr lang="hu-HU" dirty="0" err="1"/>
              <a:t>biodegradábilis</a:t>
            </a:r>
            <a:r>
              <a:rPr lang="hu-HU" dirty="0"/>
              <a:t>, hőre lágyuló műanyag</a:t>
            </a:r>
            <a:endParaRPr lang="hu-HU" dirty="0" smtClean="0"/>
          </a:p>
          <a:p>
            <a:r>
              <a:rPr lang="hu-HU" dirty="0" smtClean="0"/>
              <a:t>tejsav </a:t>
            </a:r>
            <a:r>
              <a:rPr lang="hu-HU" dirty="0"/>
              <a:t>alapú biológiailag lebomló poliészter műanyag</a:t>
            </a:r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008285" y="1410221"/>
            <a:ext cx="1548186" cy="426893"/>
          </a:xfrm>
        </p:spPr>
        <p:txBody>
          <a:bodyPr/>
          <a:lstStyle/>
          <a:p>
            <a:pPr algn="ctr"/>
            <a:r>
              <a:rPr lang="hu-HU" b="1" dirty="0" smtClean="0"/>
              <a:t>ABS</a:t>
            </a:r>
            <a:endParaRPr lang="hu-HU" b="1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81986" y="1812695"/>
            <a:ext cx="5035548" cy="5020886"/>
          </a:xfrm>
        </p:spPr>
        <p:txBody>
          <a:bodyPr>
            <a:normAutofit fontScale="70000" lnSpcReduction="20000"/>
          </a:bodyPr>
          <a:lstStyle/>
          <a:p>
            <a:r>
              <a:rPr lang="hu-HU" dirty="0" err="1" smtClean="0"/>
              <a:t>Extrudálási</a:t>
            </a:r>
            <a:r>
              <a:rPr lang="hu-HU" dirty="0" smtClean="0"/>
              <a:t> hőmérséklet: 230-240 </a:t>
            </a:r>
            <a:r>
              <a:rPr lang="hu-HU" dirty="0">
                <a:sym typeface="Wingdings" panose="05000000000000000000" pitchFamily="2" charset="2"/>
              </a:rPr>
              <a:t>⁰C</a:t>
            </a:r>
            <a:endParaRPr lang="hu-HU" dirty="0" smtClean="0"/>
          </a:p>
          <a:p>
            <a:r>
              <a:rPr lang="hu-HU" dirty="0" smtClean="0"/>
              <a:t>Tálca: 80-85 </a:t>
            </a:r>
            <a:r>
              <a:rPr lang="hu-HU" dirty="0">
                <a:sym typeface="Wingdings" panose="05000000000000000000" pitchFamily="2" charset="2"/>
              </a:rPr>
              <a:t>⁰C</a:t>
            </a:r>
            <a:endParaRPr lang="hu-HU" dirty="0" smtClean="0"/>
          </a:p>
          <a:p>
            <a:r>
              <a:rPr lang="hu-HU" dirty="0" smtClean="0"/>
              <a:t>Sebesség: 20-40 mm/s</a:t>
            </a:r>
          </a:p>
          <a:p>
            <a:r>
              <a:rPr lang="hu-HU" dirty="0" smtClean="0"/>
              <a:t>Tartós, erős, szívós</a:t>
            </a:r>
          </a:p>
          <a:p>
            <a:r>
              <a:rPr lang="hu-HU" dirty="0" smtClean="0"/>
              <a:t>Könnyű utólagos megmunkálás</a:t>
            </a:r>
          </a:p>
          <a:p>
            <a:r>
              <a:rPr lang="hu-HU" dirty="0" smtClean="0"/>
              <a:t>Nem nedvszívó</a:t>
            </a:r>
          </a:p>
          <a:p>
            <a:r>
              <a:rPr lang="hu-HU" dirty="0" smtClean="0"/>
              <a:t>Biológiailag nem lebomló</a:t>
            </a:r>
          </a:p>
          <a:p>
            <a:r>
              <a:rPr lang="hu-HU" dirty="0" smtClean="0"/>
              <a:t>nem mérgező</a:t>
            </a:r>
          </a:p>
          <a:p>
            <a:r>
              <a:rPr lang="hu-HU" dirty="0" smtClean="0"/>
              <a:t>Időjárás álló, de az UV károsítja</a:t>
            </a:r>
          </a:p>
          <a:p>
            <a:r>
              <a:rPr lang="hu-HU" dirty="0" smtClean="0"/>
              <a:t>Csak fűthető tálcájú gépekhez (hőtágulás, deformáció miatt)</a:t>
            </a:r>
          </a:p>
          <a:p>
            <a:r>
              <a:rPr lang="hu-HU" dirty="0" smtClean="0"/>
              <a:t>Nyomtatáskor egészségre ártalmas gőz keletkezik</a:t>
            </a:r>
          </a:p>
          <a:p>
            <a:r>
              <a:rPr lang="hu-HU" dirty="0"/>
              <a:t>Kőolajszármazékból készült </a:t>
            </a:r>
            <a:r>
              <a:rPr lang="hu-HU" dirty="0" smtClean="0"/>
              <a:t>polimer</a:t>
            </a:r>
          </a:p>
          <a:p>
            <a:r>
              <a:rPr lang="hu-HU" dirty="0" smtClean="0"/>
              <a:t>Pl.: LEGO, lökhárítók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862" y="630599"/>
            <a:ext cx="2583093" cy="295979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863" y="3981709"/>
            <a:ext cx="2583093" cy="26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3390" y="139776"/>
            <a:ext cx="11452370" cy="1507067"/>
          </a:xfrm>
        </p:spPr>
        <p:txBody>
          <a:bodyPr/>
          <a:lstStyle/>
          <a:p>
            <a:r>
              <a:rPr lang="hu-HU" dirty="0" smtClean="0"/>
              <a:t>A 3D nyomtatás menete – az .</a:t>
            </a:r>
            <a:r>
              <a:rPr lang="hu-HU" dirty="0" err="1" smtClean="0"/>
              <a:t>stl</a:t>
            </a:r>
            <a:r>
              <a:rPr lang="hu-HU" dirty="0" smtClean="0"/>
              <a:t> fájl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3390" y="1305097"/>
            <a:ext cx="11452370" cy="4630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ym typeface="Wingdings" panose="05000000000000000000" pitchFamily="2" charset="2"/>
              </a:rPr>
              <a:t>I. 3D modell (.</a:t>
            </a:r>
            <a:r>
              <a:rPr lang="hu-HU" dirty="0" err="1" smtClean="0">
                <a:sym typeface="Wingdings" panose="05000000000000000000" pitchFamily="2" charset="2"/>
              </a:rPr>
              <a:t>stl</a:t>
            </a:r>
            <a:r>
              <a:rPr lang="hu-HU" dirty="0" smtClean="0">
                <a:sym typeface="Wingdings" panose="05000000000000000000" pitchFamily="2" charset="2"/>
              </a:rPr>
              <a:t> fájl)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B</a:t>
            </a:r>
            <a:r>
              <a:rPr lang="hu-HU" dirty="0" smtClean="0">
                <a:sym typeface="Wingdings" panose="05000000000000000000" pitchFamily="2" charset="2"/>
              </a:rPr>
              <a:t>ármely modellező programmal előállított .</a:t>
            </a:r>
            <a:r>
              <a:rPr lang="hu-HU" dirty="0" err="1" smtClean="0">
                <a:sym typeface="Wingdings" panose="05000000000000000000" pitchFamily="2" charset="2"/>
              </a:rPr>
              <a:t>stl</a:t>
            </a:r>
            <a:r>
              <a:rPr lang="hu-HU" dirty="0" smtClean="0">
                <a:sym typeface="Wingdings" panose="05000000000000000000" pitchFamily="2" charset="2"/>
              </a:rPr>
              <a:t> kiterjesztésű fájl </a:t>
            </a: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pl.: </a:t>
            </a:r>
            <a:r>
              <a:rPr lang="hu-HU" dirty="0" err="1" smtClean="0">
                <a:sym typeface="Wingdings" panose="05000000000000000000" pitchFamily="2" charset="2"/>
              </a:rPr>
              <a:t>Solidworks</a:t>
            </a:r>
            <a:r>
              <a:rPr lang="hu-HU" dirty="0" smtClean="0">
                <a:sym typeface="Wingdings" panose="05000000000000000000" pitchFamily="2" charset="2"/>
              </a:rPr>
              <a:t>, </a:t>
            </a:r>
            <a:r>
              <a:rPr lang="hu-HU" dirty="0" err="1" smtClean="0">
                <a:sym typeface="Wingdings" panose="05000000000000000000" pitchFamily="2" charset="2"/>
              </a:rPr>
              <a:t>Tinkercad</a:t>
            </a:r>
            <a:endParaRPr lang="hu-HU" dirty="0" smtClean="0">
              <a:sym typeface="Wingdings" panose="05000000000000000000" pitchFamily="2" charset="2"/>
            </a:endParaRPr>
          </a:p>
          <a:p>
            <a:pPr lvl="1"/>
            <a:r>
              <a:rPr lang="hu-HU" dirty="0" smtClean="0"/>
              <a:t>Az </a:t>
            </a:r>
            <a:r>
              <a:rPr lang="hu-HU" dirty="0"/>
              <a:t>adott 3D objektum háromszögekre bontott felületét írja le szín és textúraadatok </a:t>
            </a:r>
            <a:r>
              <a:rPr lang="hu-HU" dirty="0" smtClean="0"/>
              <a:t>nélkül</a:t>
            </a:r>
            <a:endParaRPr lang="hu-HU" dirty="0" smtClean="0">
              <a:sym typeface="Wingdings" panose="05000000000000000000" pitchFamily="2" charset="2"/>
            </a:endParaRP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A felületeket háromszögekből építi fel  íves felületek közelítése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Felületfelbontás finomsága („szögletesség”)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Ellenőrzés: </a:t>
            </a:r>
          </a:p>
          <a:p>
            <a:pPr lvl="2"/>
            <a:r>
              <a:rPr lang="hu-HU" dirty="0" err="1" smtClean="0">
                <a:sym typeface="Wingdings" panose="05000000000000000000" pitchFamily="2" charset="2"/>
              </a:rPr>
              <a:t>Netfabb</a:t>
            </a:r>
            <a:r>
              <a:rPr lang="hu-HU" dirty="0" smtClean="0">
                <a:sym typeface="Wingdings" panose="05000000000000000000" pitchFamily="2" charset="2"/>
              </a:rPr>
              <a:t>, </a:t>
            </a:r>
            <a:r>
              <a:rPr lang="hu-HU" dirty="0" err="1" smtClean="0">
                <a:sym typeface="Wingdings" panose="05000000000000000000" pitchFamily="2" charset="2"/>
              </a:rPr>
              <a:t>MiniMagics</a:t>
            </a:r>
            <a:r>
              <a:rPr lang="hu-HU" dirty="0" smtClean="0">
                <a:sym typeface="Wingdings" panose="05000000000000000000" pitchFamily="2" charset="2"/>
              </a:rPr>
              <a:t> programokkal</a:t>
            </a: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/>
          </a:p>
          <a:p>
            <a:endParaRPr lang="hu-HU" dirty="0"/>
          </a:p>
        </p:txBody>
      </p:sp>
      <p:pic>
        <p:nvPicPr>
          <p:cNvPr id="3074" name="Picture 2" descr="http://cdn.shopify.com/s/files/1/0518/7929/products/Emendo_logo_2_large.png?v=14178159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11" y="3903186"/>
            <a:ext cx="5372389" cy="29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3390" y="139776"/>
            <a:ext cx="11452370" cy="1507067"/>
          </a:xfrm>
        </p:spPr>
        <p:txBody>
          <a:bodyPr/>
          <a:lstStyle/>
          <a:p>
            <a:r>
              <a:rPr lang="hu-HU" dirty="0" smtClean="0"/>
              <a:t>A 3D nyomtatás menete - szeletelés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3390" y="1305097"/>
            <a:ext cx="11452370" cy="33167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 smtClean="0">
                <a:sym typeface="Wingdings" panose="05000000000000000000" pitchFamily="2" charset="2"/>
              </a:rPr>
              <a:t>II. Szeletelés (</a:t>
            </a:r>
            <a:r>
              <a:rPr lang="hu-HU" dirty="0" err="1" smtClean="0">
                <a:sym typeface="Wingdings" panose="05000000000000000000" pitchFamily="2" charset="2"/>
              </a:rPr>
              <a:t>slicing</a:t>
            </a:r>
            <a:r>
              <a:rPr lang="hu-HU" dirty="0" smtClean="0">
                <a:sym typeface="Wingdings" panose="05000000000000000000" pitchFamily="2" charset="2"/>
              </a:rPr>
              <a:t>)</a:t>
            </a:r>
          </a:p>
          <a:p>
            <a:r>
              <a:rPr lang="hu-HU" dirty="0"/>
              <a:t>A 3D nyomtatás előkészítéséhez ún. </a:t>
            </a:r>
            <a:r>
              <a:rPr lang="hu-HU" dirty="0" err="1"/>
              <a:t>slicing</a:t>
            </a:r>
            <a:r>
              <a:rPr lang="hu-HU" dirty="0"/>
              <a:t> </a:t>
            </a:r>
            <a:r>
              <a:rPr lang="hu-HU" dirty="0" smtClean="0"/>
              <a:t>(szeletelő</a:t>
            </a:r>
            <a:r>
              <a:rPr lang="hu-HU" dirty="0"/>
              <a:t>) szoftvert </a:t>
            </a:r>
            <a:r>
              <a:rPr lang="hu-HU" dirty="0" smtClean="0"/>
              <a:t>használunk</a:t>
            </a:r>
          </a:p>
          <a:p>
            <a:pPr lvl="1"/>
            <a:r>
              <a:rPr lang="hu-HU" dirty="0" err="1" smtClean="0"/>
              <a:t>CraftWare</a:t>
            </a:r>
            <a:endParaRPr lang="hu-HU" dirty="0" smtClean="0"/>
          </a:p>
          <a:p>
            <a:r>
              <a:rPr lang="hu-HU" dirty="0" smtClean="0"/>
              <a:t>A 3D-s modell fájlt </a:t>
            </a:r>
            <a:r>
              <a:rPr lang="hu-HU" dirty="0"/>
              <a:t>(általában .</a:t>
            </a:r>
            <a:r>
              <a:rPr lang="hu-HU" dirty="0" err="1"/>
              <a:t>stl</a:t>
            </a:r>
            <a:r>
              <a:rPr lang="hu-HU" dirty="0"/>
              <a:t>) </a:t>
            </a:r>
            <a:r>
              <a:rPr lang="hu-HU" dirty="0" smtClean="0"/>
              <a:t>felbontjuk </a:t>
            </a:r>
            <a:r>
              <a:rPr lang="hu-HU" dirty="0"/>
              <a:t>a nyomtató által értelmezhető </a:t>
            </a:r>
            <a:r>
              <a:rPr lang="hu-HU" dirty="0" smtClean="0"/>
              <a:t>utasításokra</a:t>
            </a:r>
            <a:r>
              <a:rPr lang="hu-HU" dirty="0"/>
              <a:t> </a:t>
            </a:r>
            <a:r>
              <a:rPr lang="hu-HU" dirty="0" smtClean="0"/>
              <a:t>(G-</a:t>
            </a:r>
            <a:r>
              <a:rPr lang="hu-HU" dirty="0" err="1" smtClean="0"/>
              <a:t>code</a:t>
            </a:r>
            <a:r>
              <a:rPr lang="hu-HU" dirty="0" smtClean="0"/>
              <a:t>)</a:t>
            </a:r>
          </a:p>
          <a:p>
            <a:r>
              <a:rPr lang="hu-HU" dirty="0" smtClean="0"/>
              <a:t>A program a modellt nagyon </a:t>
            </a:r>
            <a:r>
              <a:rPr lang="hu-HU" dirty="0"/>
              <a:t>vékony (jellemzően 0.1-0.3 mm magasságú) </a:t>
            </a:r>
            <a:r>
              <a:rPr lang="hu-HU" dirty="0" smtClean="0"/>
              <a:t>szeletekre bontja </a:t>
            </a:r>
            <a:r>
              <a:rPr lang="hu-HU" dirty="0"/>
              <a:t>és ezeken a szeleteken belül </a:t>
            </a:r>
            <a:r>
              <a:rPr lang="hu-HU" dirty="0" smtClean="0"/>
              <a:t>meghatározza </a:t>
            </a:r>
            <a:r>
              <a:rPr lang="hu-HU" dirty="0"/>
              <a:t>az </a:t>
            </a:r>
            <a:r>
              <a:rPr lang="hu-HU" dirty="0" err="1"/>
              <a:t>extrúder</a:t>
            </a:r>
            <a:r>
              <a:rPr lang="hu-HU" dirty="0"/>
              <a:t> útját és </a:t>
            </a:r>
            <a:r>
              <a:rPr lang="hu-HU" dirty="0" smtClean="0"/>
              <a:t>működését</a:t>
            </a:r>
          </a:p>
          <a:p>
            <a:r>
              <a:rPr lang="hu-HU" dirty="0" smtClean="0"/>
              <a:t>A </a:t>
            </a:r>
            <a:r>
              <a:rPr lang="hu-HU" dirty="0"/>
              <a:t>tárgyasztal minden elkészült réteg után a szoftverben beállított rétegmagasságnak megfelelően távolodik a </a:t>
            </a:r>
            <a:r>
              <a:rPr lang="hu-HU" dirty="0" smtClean="0"/>
              <a:t>nyomtatófejtől</a:t>
            </a:r>
          </a:p>
          <a:p>
            <a:pPr marL="457200" lvl="1" indent="0">
              <a:buNone/>
            </a:pPr>
            <a:endParaRPr lang="hu-HU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Picture 2" descr="http://hotmess3d.com/iimg/265/950x/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46" y="4621876"/>
            <a:ext cx="7380191" cy="213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6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élység">
  <a:themeElements>
    <a:clrScheme name="Mélység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Mélység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élység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TM04033923[[fn=Mélység]]</Template>
  <TotalTime>459</TotalTime>
  <Words>653</Words>
  <Application>Microsoft Office PowerPoint</Application>
  <PresentationFormat>Szélesvásznú</PresentationFormat>
  <Paragraphs>146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Corbel</vt:lpstr>
      <vt:lpstr>Wingdings</vt:lpstr>
      <vt:lpstr>Mélység</vt:lpstr>
      <vt:lpstr>3D nyomtatás bemutató</vt:lpstr>
      <vt:lpstr>A mai program</vt:lpstr>
      <vt:lpstr>A 3D nyomtatás alapjai</vt:lpstr>
      <vt:lpstr>A 3D nyomtatás alapjai</vt:lpstr>
      <vt:lpstr>FDM - olvasztott műanyagszál lerakás)</vt:lpstr>
      <vt:lpstr>A 3D nyomtatás alapjai</vt:lpstr>
      <vt:lpstr>A 3D nyomtatás alapanyagai</vt:lpstr>
      <vt:lpstr>A 3D nyomtatás menete – az .stl fájl</vt:lpstr>
      <vt:lpstr>A 3D nyomtatás menete - szeletelés</vt:lpstr>
      <vt:lpstr>A 3D nyomtatás menete - szeletelés</vt:lpstr>
      <vt:lpstr>A 3D nyomtatás menete</vt:lpstr>
      <vt:lpstr>A 3D nyomtatás menete</vt:lpstr>
      <vt:lpstr>A 3D nyomtatás menete</vt:lpstr>
      <vt:lpstr>A 3D nyomtatás menete</vt:lpstr>
      <vt:lpstr>Hasznos weboldalak</vt:lpstr>
      <vt:lpstr>Kérdések?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nyomtatás</dc:title>
  <dc:creator>admin</dc:creator>
  <cp:lastModifiedBy>admin</cp:lastModifiedBy>
  <cp:revision>23</cp:revision>
  <dcterms:created xsi:type="dcterms:W3CDTF">2016-06-20T11:20:14Z</dcterms:created>
  <dcterms:modified xsi:type="dcterms:W3CDTF">2016-06-24T08:54:10Z</dcterms:modified>
</cp:coreProperties>
</file>